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5143500" cx="9144000"/>
  <p:notesSz cx="6858000" cy="9144000"/>
  <p:embeddedFontLst>
    <p:embeddedFont>
      <p:font typeface="Roboto"/>
      <p:regular r:id="rId20"/>
      <p:bold r:id="rId21"/>
      <p:italic r:id="rId22"/>
      <p:boldItalic r:id="rId23"/>
    </p:embeddedFont>
    <p:embeddedFont>
      <p:font typeface="Montserrat"/>
      <p:regular r:id="rId24"/>
      <p:bold r:id="rId25"/>
      <p:italic r:id="rId26"/>
      <p:boldItalic r:id="rId27"/>
    </p:embeddedFont>
    <p:embeddedFont>
      <p:font typeface="Lato"/>
      <p:regular r:id="rId28"/>
      <p:bold r:id="rId29"/>
      <p:italic r:id="rId30"/>
      <p:boldItalic r:id="rId31"/>
    </p:embeddedFont>
    <p:embeddedFont>
      <p:font typeface="Open Sans"/>
      <p:regular r:id="rId32"/>
      <p:bold r:id="rId33"/>
      <p:italic r:id="rId34"/>
      <p:boldItalic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regular.fntdata"/><Relationship Id="rId22" Type="http://schemas.openxmlformats.org/officeDocument/2006/relationships/font" Target="fonts/Roboto-italic.fntdata"/><Relationship Id="rId21" Type="http://schemas.openxmlformats.org/officeDocument/2006/relationships/font" Target="fonts/Roboto-bold.fntdata"/><Relationship Id="rId24" Type="http://schemas.openxmlformats.org/officeDocument/2006/relationships/font" Target="fonts/Montserrat-regular.fntdata"/><Relationship Id="rId23" Type="http://schemas.openxmlformats.org/officeDocument/2006/relationships/font" Target="fonts/Roboto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ontserrat-italic.fntdata"/><Relationship Id="rId25" Type="http://schemas.openxmlformats.org/officeDocument/2006/relationships/font" Target="fonts/Montserrat-bold.fntdata"/><Relationship Id="rId28" Type="http://schemas.openxmlformats.org/officeDocument/2006/relationships/font" Target="fonts/Lato-regular.fntdata"/><Relationship Id="rId27" Type="http://schemas.openxmlformats.org/officeDocument/2006/relationships/font" Target="fonts/Montserrat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Lato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Lato-boldItalic.fntdata"/><Relationship Id="rId30" Type="http://schemas.openxmlformats.org/officeDocument/2006/relationships/font" Target="fonts/Lato-italic.fntdata"/><Relationship Id="rId11" Type="http://schemas.openxmlformats.org/officeDocument/2006/relationships/slide" Target="slides/slide6.xml"/><Relationship Id="rId33" Type="http://schemas.openxmlformats.org/officeDocument/2006/relationships/font" Target="fonts/OpenSans-bold.fntdata"/><Relationship Id="rId10" Type="http://schemas.openxmlformats.org/officeDocument/2006/relationships/slide" Target="slides/slide5.xml"/><Relationship Id="rId32" Type="http://schemas.openxmlformats.org/officeDocument/2006/relationships/font" Target="fonts/OpenSans-regular.fntdata"/><Relationship Id="rId13" Type="http://schemas.openxmlformats.org/officeDocument/2006/relationships/slide" Target="slides/slide8.xml"/><Relationship Id="rId35" Type="http://schemas.openxmlformats.org/officeDocument/2006/relationships/font" Target="fonts/OpenSans-boldItalic.fntdata"/><Relationship Id="rId12" Type="http://schemas.openxmlformats.org/officeDocument/2006/relationships/slide" Target="slides/slide7.xml"/><Relationship Id="rId34" Type="http://schemas.openxmlformats.org/officeDocument/2006/relationships/font" Target="fonts/OpenSans-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2cc42954ec0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2cc42954ec0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2cc42954ec0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2cc42954ec0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2cc42954ec0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2cc42954ec0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2cc42954ec0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2cc42954ec0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1f87997393_0_15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1f87997393_0_15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f87997393_0_8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f87997393_0_8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2cc42954ec0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2cc42954ec0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2cc42954ec0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2cc42954ec0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f87997393_0_8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1f87997393_0_8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2cc42954ec0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2cc42954ec0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1f87997393_0_8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1f87997393_0_8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2cc42954ec0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2cc42954ec0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2cc42954ec0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2cc42954ec0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10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Google Shape;10;p2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Google Shape;11;p2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2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1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Google Shape;171;p1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1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Google Shape;17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79" name="Google Shape;179;p13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3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3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1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Google Shape;20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06" name="Google Shape;206;p14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4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4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4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Google Shape;213;p16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1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17" name="Google Shape;217;p16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6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6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39" name="Google Shape;39;p3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64" name="Google Shape;64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6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6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6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6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6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01" name="Google Shape;101;p7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8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0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0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1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fred.stlouisfed.org" TargetMode="External"/><Relationship Id="rId4" Type="http://schemas.openxmlformats.org/officeDocument/2006/relationships/hyperlink" Target="https://worldpopulationreview.com/states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fred.stlouisfed.org/" TargetMode="External"/><Relationship Id="rId4" Type="http://schemas.openxmlformats.org/officeDocument/2006/relationships/hyperlink" Target="https://fred.stlouisfed.org/" TargetMode="External"/><Relationship Id="rId5" Type="http://schemas.openxmlformats.org/officeDocument/2006/relationships/hyperlink" Target="https://fred.stlouisfed.org/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600">
                <a:latin typeface="Roboto"/>
                <a:ea typeface="Roboto"/>
                <a:cs typeface="Roboto"/>
                <a:sym typeface="Roboto"/>
              </a:rPr>
              <a:t>Analysis of the job market for data analysts in the USA</a:t>
            </a:r>
            <a:endParaRPr sz="3600"/>
          </a:p>
        </p:txBody>
      </p:sp>
      <p:sp>
        <p:nvSpPr>
          <p:cNvPr id="229" name="Google Shape;229;p17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Ironhack, Berlin, 16 April  2024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Olsi Mosha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Sergii Lebid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ru" sz="3600">
                <a:latin typeface="Open Sans"/>
                <a:ea typeface="Open Sans"/>
                <a:cs typeface="Open Sans"/>
                <a:sym typeface="Open Sans"/>
              </a:rPr>
              <a:t>Сonclusion and Insights</a:t>
            </a:r>
            <a:endParaRPr sz="3600"/>
          </a:p>
        </p:txBody>
      </p:sp>
      <p:sp>
        <p:nvSpPr>
          <p:cNvPr id="288" name="Google Shape;288;p26"/>
          <p:cNvSpPr txBox="1"/>
          <p:nvPr>
            <p:ph idx="1" type="body"/>
          </p:nvPr>
        </p:nvSpPr>
        <p:spPr>
          <a:xfrm>
            <a:off x="1297500" y="1233125"/>
            <a:ext cx="7038900" cy="324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200">
                <a:latin typeface="Roboto"/>
                <a:ea typeface="Roboto"/>
                <a:cs typeface="Roboto"/>
                <a:sym typeface="Roboto"/>
              </a:rPr>
              <a:t>Hypothesis</a:t>
            </a:r>
            <a:r>
              <a:rPr lang="ru" sz="1200">
                <a:latin typeface="Roboto"/>
                <a:ea typeface="Roboto"/>
                <a:cs typeface="Roboto"/>
                <a:sym typeface="Roboto"/>
              </a:rPr>
              <a:t> 1: </a:t>
            </a:r>
            <a:r>
              <a:rPr lang="ru" sz="1200">
                <a:latin typeface="Roboto"/>
                <a:ea typeface="Roboto"/>
                <a:cs typeface="Roboto"/>
                <a:sym typeface="Roboto"/>
              </a:rPr>
              <a:t>In different states, data analysts have varying income levels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000000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lnSpc>
                <a:spcPct val="14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89" name="Google Shape;28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7500" y="1763975"/>
            <a:ext cx="6966973" cy="3136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2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ru" sz="3600">
                <a:latin typeface="Open Sans"/>
                <a:ea typeface="Open Sans"/>
                <a:cs typeface="Open Sans"/>
                <a:sym typeface="Open Sans"/>
              </a:rPr>
              <a:t>Сonclusion and Insights</a:t>
            </a:r>
            <a:endParaRPr sz="3600"/>
          </a:p>
        </p:txBody>
      </p:sp>
      <p:sp>
        <p:nvSpPr>
          <p:cNvPr id="295" name="Google Shape;295;p27"/>
          <p:cNvSpPr txBox="1"/>
          <p:nvPr>
            <p:ph idx="1" type="body"/>
          </p:nvPr>
        </p:nvSpPr>
        <p:spPr>
          <a:xfrm>
            <a:off x="1297500" y="1233125"/>
            <a:ext cx="7038900" cy="324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200">
                <a:latin typeface="Roboto"/>
                <a:ea typeface="Roboto"/>
                <a:cs typeface="Roboto"/>
                <a:sym typeface="Roboto"/>
              </a:rPr>
              <a:t>Hypothesis 2: </a:t>
            </a:r>
            <a:r>
              <a:rPr lang="ru" sz="1200">
                <a:latin typeface="Roboto"/>
                <a:ea typeface="Roboto"/>
                <a:cs typeface="Roboto"/>
                <a:sym typeface="Roboto"/>
              </a:rPr>
              <a:t>There is a significant difference in the number of vacancies between the states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000000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lnSpc>
                <a:spcPct val="14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96" name="Google Shape;29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7500" y="1710275"/>
            <a:ext cx="6386550" cy="3193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2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ru" sz="3600">
                <a:latin typeface="Open Sans"/>
                <a:ea typeface="Open Sans"/>
                <a:cs typeface="Open Sans"/>
                <a:sym typeface="Open Sans"/>
              </a:rPr>
              <a:t>Сonclusion and Insights</a:t>
            </a:r>
            <a:endParaRPr sz="3600"/>
          </a:p>
        </p:txBody>
      </p:sp>
      <p:sp>
        <p:nvSpPr>
          <p:cNvPr id="302" name="Google Shape;302;p28"/>
          <p:cNvSpPr txBox="1"/>
          <p:nvPr>
            <p:ph idx="1" type="body"/>
          </p:nvPr>
        </p:nvSpPr>
        <p:spPr>
          <a:xfrm>
            <a:off x="1297500" y="1233125"/>
            <a:ext cx="7038900" cy="324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200">
                <a:latin typeface="Roboto"/>
                <a:ea typeface="Roboto"/>
                <a:cs typeface="Roboto"/>
                <a:sym typeface="Roboto"/>
              </a:rPr>
              <a:t>Hypothesis 3: </a:t>
            </a:r>
            <a:r>
              <a:rPr lang="ru" sz="1200">
                <a:latin typeface="Roboto"/>
                <a:ea typeface="Roboto"/>
                <a:cs typeface="Roboto"/>
                <a:sym typeface="Roboto"/>
              </a:rPr>
              <a:t>The income level of data analysts is above the state average</a:t>
            </a:r>
            <a:endParaRPr b="1" sz="1200">
              <a:solidFill>
                <a:srgbClr val="000000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lnSpc>
                <a:spcPct val="14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03" name="Google Shape;30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7500" y="1753775"/>
            <a:ext cx="6587676" cy="3293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2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600">
                <a:latin typeface="Roboto"/>
                <a:ea typeface="Roboto"/>
                <a:cs typeface="Roboto"/>
                <a:sym typeface="Roboto"/>
              </a:rPr>
              <a:t>Fascinating information</a:t>
            </a:r>
            <a:endParaRPr sz="3600"/>
          </a:p>
        </p:txBody>
      </p:sp>
      <p:pic>
        <p:nvPicPr>
          <p:cNvPr id="309" name="Google Shape;30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7500" y="1231900"/>
            <a:ext cx="5884750" cy="353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0"/>
          <p:cNvSpPr txBox="1"/>
          <p:nvPr>
            <p:ph type="title"/>
          </p:nvPr>
        </p:nvSpPr>
        <p:spPr>
          <a:xfrm>
            <a:off x="645300" y="1833775"/>
            <a:ext cx="3063300" cy="69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Thank you</a:t>
            </a:r>
            <a:r>
              <a:rPr lang="ru"/>
              <a:t>!</a:t>
            </a:r>
            <a:endParaRPr/>
          </a:p>
        </p:txBody>
      </p:sp>
      <p:sp>
        <p:nvSpPr>
          <p:cNvPr id="315" name="Google Shape;315;p30"/>
          <p:cNvSpPr txBox="1"/>
          <p:nvPr>
            <p:ph idx="1" type="body"/>
          </p:nvPr>
        </p:nvSpPr>
        <p:spPr>
          <a:xfrm>
            <a:off x="645300" y="2644025"/>
            <a:ext cx="3063300" cy="9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Ironhack, Berlin, 16 April  2024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Olsi Mosha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Sergii Lebid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16" name="Google Shape;316;p30"/>
          <p:cNvGrpSpPr/>
          <p:nvPr/>
        </p:nvGrpSpPr>
        <p:grpSpPr>
          <a:xfrm>
            <a:off x="4066820" y="1553491"/>
            <a:ext cx="3159984" cy="2439109"/>
            <a:chOff x="3553042" y="1657806"/>
            <a:chExt cx="3461100" cy="2671532"/>
          </a:xfrm>
        </p:grpSpPr>
        <p:sp>
          <p:nvSpPr>
            <p:cNvPr id="317" name="Google Shape;317;p30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30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30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30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30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30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30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30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325" name="Google Shape;325;p30"/>
          <p:cNvPicPr preferRelativeResize="0"/>
          <p:nvPr/>
        </p:nvPicPr>
        <p:blipFill rotWithShape="1">
          <a:blip r:embed="rId3">
            <a:alphaModFix/>
          </a:blip>
          <a:srcRect b="26215" l="45356" r="19582" t="50734"/>
          <a:stretch/>
        </p:blipFill>
        <p:spPr>
          <a:xfrm>
            <a:off x="4115130" y="1605638"/>
            <a:ext cx="3063300" cy="1745700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30"/>
          <p:cNvSpPr/>
          <p:nvPr/>
        </p:nvSpPr>
        <p:spPr>
          <a:xfrm flipH="1">
            <a:off x="4114917" y="1606596"/>
            <a:ext cx="3063300" cy="17433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7" name="Google Shape;327;p30"/>
          <p:cNvGrpSpPr/>
          <p:nvPr/>
        </p:nvGrpSpPr>
        <p:grpSpPr>
          <a:xfrm>
            <a:off x="6762480" y="2546254"/>
            <a:ext cx="1024386" cy="1522884"/>
            <a:chOff x="6505573" y="2745170"/>
            <a:chExt cx="1122000" cy="1668000"/>
          </a:xfrm>
        </p:grpSpPr>
        <p:sp>
          <p:nvSpPr>
            <p:cNvPr id="328" name="Google Shape;328;p30"/>
            <p:cNvSpPr/>
            <p:nvPr/>
          </p:nvSpPr>
          <p:spPr>
            <a:xfrm>
              <a:off x="6517841" y="2745170"/>
              <a:ext cx="1109700" cy="16680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30"/>
            <p:cNvSpPr/>
            <p:nvPr/>
          </p:nvSpPr>
          <p:spPr>
            <a:xfrm rot="-5400000">
              <a:off x="6238873" y="3024453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30"/>
            <p:cNvSpPr/>
            <p:nvPr/>
          </p:nvSpPr>
          <p:spPr>
            <a:xfrm rot="-5400000">
              <a:off x="6238873" y="3012061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30"/>
            <p:cNvSpPr/>
            <p:nvPr/>
          </p:nvSpPr>
          <p:spPr>
            <a:xfrm>
              <a:off x="6954127" y="4329594"/>
              <a:ext cx="224700" cy="315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332" name="Google Shape;332;p30"/>
          <p:cNvPicPr preferRelativeResize="0"/>
          <p:nvPr/>
        </p:nvPicPr>
        <p:blipFill rotWithShape="1">
          <a:blip r:embed="rId3">
            <a:alphaModFix/>
          </a:blip>
          <a:srcRect b="16020" l="53168" r="26238" t="53058"/>
          <a:stretch/>
        </p:blipFill>
        <p:spPr>
          <a:xfrm>
            <a:off x="6762097" y="2613771"/>
            <a:ext cx="1024200" cy="1333200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30"/>
          <p:cNvSpPr/>
          <p:nvPr/>
        </p:nvSpPr>
        <p:spPr>
          <a:xfrm flipH="1">
            <a:off x="6762011" y="2613990"/>
            <a:ext cx="1024200" cy="13332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4" name="Google Shape;334;p30"/>
          <p:cNvGrpSpPr/>
          <p:nvPr/>
        </p:nvGrpSpPr>
        <p:grpSpPr>
          <a:xfrm>
            <a:off x="6405845" y="3121897"/>
            <a:ext cx="520684" cy="1036470"/>
            <a:chOff x="9543736" y="4486132"/>
            <a:chExt cx="570300" cy="1135235"/>
          </a:xfrm>
        </p:grpSpPr>
        <p:sp>
          <p:nvSpPr>
            <p:cNvPr id="335" name="Google Shape;335;p30"/>
            <p:cNvSpPr/>
            <p:nvPr/>
          </p:nvSpPr>
          <p:spPr>
            <a:xfrm>
              <a:off x="9543736" y="4487212"/>
              <a:ext cx="570300" cy="11328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30"/>
            <p:cNvSpPr/>
            <p:nvPr/>
          </p:nvSpPr>
          <p:spPr>
            <a:xfrm rot="-5400000">
              <a:off x="9265568" y="4772968"/>
              <a:ext cx="1126800" cy="570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30"/>
            <p:cNvSpPr/>
            <p:nvPr/>
          </p:nvSpPr>
          <p:spPr>
            <a:xfrm rot="-5400000">
              <a:off x="9265568" y="4764532"/>
              <a:ext cx="1126800" cy="5700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30"/>
            <p:cNvSpPr/>
            <p:nvPr/>
          </p:nvSpPr>
          <p:spPr>
            <a:xfrm>
              <a:off x="9736876" y="5519757"/>
              <a:ext cx="186300" cy="303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339" name="Google Shape;339;p30"/>
          <p:cNvPicPr preferRelativeResize="0"/>
          <p:nvPr/>
        </p:nvPicPr>
        <p:blipFill rotWithShape="1">
          <a:blip r:embed="rId3">
            <a:alphaModFix/>
          </a:blip>
          <a:srcRect b="36733" l="41330" r="47980" t="42211"/>
          <a:stretch/>
        </p:blipFill>
        <p:spPr>
          <a:xfrm>
            <a:off x="6405412" y="3121559"/>
            <a:ext cx="520500" cy="888900"/>
          </a:xfrm>
          <a:prstGeom prst="round2SameRect">
            <a:avLst>
              <a:gd fmla="val 4129" name="adj1"/>
              <a:gd fmla="val 0" name="adj2"/>
            </a:avLst>
          </a:prstGeom>
          <a:noFill/>
          <a:ln>
            <a:noFill/>
          </a:ln>
        </p:spPr>
      </p:pic>
      <p:sp>
        <p:nvSpPr>
          <p:cNvPr id="340" name="Google Shape;340;p30"/>
          <p:cNvSpPr/>
          <p:nvPr/>
        </p:nvSpPr>
        <p:spPr>
          <a:xfrm flipH="1">
            <a:off x="6405284" y="3142709"/>
            <a:ext cx="520500" cy="8679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1" name="Google Shape;341;p30"/>
          <p:cNvGrpSpPr/>
          <p:nvPr/>
        </p:nvGrpSpPr>
        <p:grpSpPr>
          <a:xfrm>
            <a:off x="7564804" y="3443361"/>
            <a:ext cx="455496" cy="692277"/>
            <a:chOff x="7384375" y="3728000"/>
            <a:chExt cx="498900" cy="758244"/>
          </a:xfrm>
        </p:grpSpPr>
        <p:sp>
          <p:nvSpPr>
            <p:cNvPr id="342" name="Google Shape;342;p30"/>
            <p:cNvSpPr/>
            <p:nvPr/>
          </p:nvSpPr>
          <p:spPr>
            <a:xfrm rot="10800000">
              <a:off x="7475552" y="4233644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30"/>
            <p:cNvSpPr/>
            <p:nvPr/>
          </p:nvSpPr>
          <p:spPr>
            <a:xfrm rot="5400000">
              <a:off x="7506587" y="4276887"/>
              <a:ext cx="140700" cy="201900"/>
            </a:xfrm>
            <a:prstGeom prst="triangle">
              <a:avLst>
                <a:gd fmla="val 27359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30"/>
            <p:cNvSpPr/>
            <p:nvPr/>
          </p:nvSpPr>
          <p:spPr>
            <a:xfrm>
              <a:off x="7475548" y="3728000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30"/>
            <p:cNvSpPr/>
            <p:nvPr/>
          </p:nvSpPr>
          <p:spPr>
            <a:xfrm>
              <a:off x="7384375" y="3860325"/>
              <a:ext cx="498900" cy="498900"/>
            </a:xfrm>
            <a:prstGeom prst="ellipse">
              <a:avLst/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6" name="Google Shape;346;p30"/>
          <p:cNvGrpSpPr/>
          <p:nvPr/>
        </p:nvGrpSpPr>
        <p:grpSpPr>
          <a:xfrm>
            <a:off x="7564836" y="3561758"/>
            <a:ext cx="478081" cy="462776"/>
            <a:chOff x="7384385" y="3857442"/>
            <a:chExt cx="523637" cy="506874"/>
          </a:xfrm>
        </p:grpSpPr>
        <p:sp>
          <p:nvSpPr>
            <p:cNvPr id="347" name="Google Shape;347;p30"/>
            <p:cNvSpPr/>
            <p:nvPr/>
          </p:nvSpPr>
          <p:spPr>
            <a:xfrm>
              <a:off x="7384385" y="3865416"/>
              <a:ext cx="498900" cy="498900"/>
            </a:xfrm>
            <a:prstGeom prst="ellipse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48" name="Google Shape;348;p30"/>
            <p:cNvGrpSpPr/>
            <p:nvPr/>
          </p:nvGrpSpPr>
          <p:grpSpPr>
            <a:xfrm>
              <a:off x="7384385" y="3857442"/>
              <a:ext cx="523637" cy="498900"/>
              <a:chOff x="7384385" y="3857442"/>
              <a:chExt cx="523637" cy="498900"/>
            </a:xfrm>
          </p:grpSpPr>
          <p:sp>
            <p:nvSpPr>
              <p:cNvPr id="349" name="Google Shape;349;p30"/>
              <p:cNvSpPr/>
              <p:nvPr/>
            </p:nvSpPr>
            <p:spPr>
              <a:xfrm>
                <a:off x="7384385" y="3857442"/>
                <a:ext cx="498900" cy="498900"/>
              </a:xfrm>
              <a:prstGeom prst="ellipse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0" name="Google Shape;350;p30"/>
              <p:cNvSpPr/>
              <p:nvPr/>
            </p:nvSpPr>
            <p:spPr>
              <a:xfrm>
                <a:off x="7856422" y="4081138"/>
                <a:ext cx="51600" cy="51600"/>
              </a:xfrm>
              <a:prstGeom prst="flowChartDelay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descr="offset_comp_342327_edited.jpg" id="351" name="Google Shape;351;p30"/>
          <p:cNvPicPr preferRelativeResize="0"/>
          <p:nvPr/>
        </p:nvPicPr>
        <p:blipFill rotWithShape="1">
          <a:blip r:embed="rId3">
            <a:alphaModFix/>
          </a:blip>
          <a:srcRect b="36557" l="48584" r="37425" t="47335"/>
          <a:stretch/>
        </p:blipFill>
        <p:spPr>
          <a:xfrm>
            <a:off x="7591905" y="3590541"/>
            <a:ext cx="400500" cy="3993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352" name="Google Shape;352;p30"/>
          <p:cNvGrpSpPr/>
          <p:nvPr/>
        </p:nvGrpSpPr>
        <p:grpSpPr>
          <a:xfrm>
            <a:off x="8110843" y="3443361"/>
            <a:ext cx="435785" cy="692277"/>
            <a:chOff x="7982421" y="3727763"/>
            <a:chExt cx="477311" cy="758244"/>
          </a:xfrm>
        </p:grpSpPr>
        <p:sp>
          <p:nvSpPr>
            <p:cNvPr id="353" name="Google Shape;353;p30"/>
            <p:cNvSpPr/>
            <p:nvPr/>
          </p:nvSpPr>
          <p:spPr>
            <a:xfrm>
              <a:off x="8054507" y="3728825"/>
              <a:ext cx="316500" cy="756600"/>
            </a:xfrm>
            <a:prstGeom prst="roundRect">
              <a:avLst>
                <a:gd fmla="val 15418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30"/>
            <p:cNvSpPr/>
            <p:nvPr/>
          </p:nvSpPr>
          <p:spPr>
            <a:xfrm rot="10800000">
              <a:off x="8054264" y="4233407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30"/>
            <p:cNvSpPr/>
            <p:nvPr/>
          </p:nvSpPr>
          <p:spPr>
            <a:xfrm rot="5400000">
              <a:off x="8085300" y="4276650"/>
              <a:ext cx="140700" cy="201900"/>
            </a:xfrm>
            <a:prstGeom prst="triangle">
              <a:avLst>
                <a:gd fmla="val 27359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30"/>
            <p:cNvSpPr/>
            <p:nvPr/>
          </p:nvSpPr>
          <p:spPr>
            <a:xfrm>
              <a:off x="8054261" y="3727763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30"/>
            <p:cNvSpPr/>
            <p:nvPr/>
          </p:nvSpPr>
          <p:spPr>
            <a:xfrm>
              <a:off x="7991115" y="3866003"/>
              <a:ext cx="434400" cy="486900"/>
            </a:xfrm>
            <a:prstGeom prst="roundRect">
              <a:avLst>
                <a:gd fmla="val 12273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30"/>
            <p:cNvSpPr/>
            <p:nvPr/>
          </p:nvSpPr>
          <p:spPr>
            <a:xfrm>
              <a:off x="7982425" y="3884047"/>
              <a:ext cx="451800" cy="499800"/>
            </a:xfrm>
            <a:prstGeom prst="roundRect">
              <a:avLst>
                <a:gd fmla="val 10240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30"/>
            <p:cNvSpPr/>
            <p:nvPr/>
          </p:nvSpPr>
          <p:spPr>
            <a:xfrm>
              <a:off x="8408132" y="4081081"/>
              <a:ext cx="51600" cy="51600"/>
            </a:xfrm>
            <a:prstGeom prst="flowChartDelay">
              <a:avLst/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30"/>
            <p:cNvSpPr/>
            <p:nvPr/>
          </p:nvSpPr>
          <p:spPr>
            <a:xfrm>
              <a:off x="7982421" y="3863888"/>
              <a:ext cx="451800" cy="513900"/>
            </a:xfrm>
            <a:prstGeom prst="roundRect">
              <a:avLst>
                <a:gd fmla="val 1024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361" name="Google Shape;361;p30"/>
          <p:cNvPicPr preferRelativeResize="0"/>
          <p:nvPr/>
        </p:nvPicPr>
        <p:blipFill rotWithShape="1">
          <a:blip r:embed="rId3">
            <a:alphaModFix/>
          </a:blip>
          <a:srcRect b="27092" l="49668" r="37351" t="55915"/>
          <a:stretch/>
        </p:blipFill>
        <p:spPr>
          <a:xfrm>
            <a:off x="8127235" y="3586562"/>
            <a:ext cx="379200" cy="429900"/>
          </a:xfrm>
          <a:prstGeom prst="roundRect">
            <a:avLst>
              <a:gd fmla="val 7794" name="adj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4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ru" sz="3600"/>
              <a:t> </a:t>
            </a:r>
            <a:endParaRPr b="1" sz="3600"/>
          </a:p>
        </p:txBody>
      </p:sp>
      <p:sp>
        <p:nvSpPr>
          <p:cNvPr id="235" name="Google Shape;235;p18"/>
          <p:cNvSpPr txBox="1"/>
          <p:nvPr>
            <p:ph idx="1" type="body"/>
          </p:nvPr>
        </p:nvSpPr>
        <p:spPr>
          <a:xfrm>
            <a:off x="2209650" y="393750"/>
            <a:ext cx="6583500" cy="1766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914400" rtl="0" algn="l">
              <a:lnSpc>
                <a:spcPct val="14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ru" sz="2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The main goal of the research was to determine the position of data analysts in the income hierarchy across different states.</a:t>
            </a:r>
            <a:endParaRPr sz="24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4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ru" sz="3600"/>
              <a:t> </a:t>
            </a:r>
            <a:endParaRPr b="1" sz="3600"/>
          </a:p>
          <a:p>
            <a:pPr indent="0" lvl="0" marL="457200" rtl="0" algn="l">
              <a:lnSpc>
                <a:spcPct val="14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3600"/>
          </a:p>
        </p:txBody>
      </p:sp>
      <p:sp>
        <p:nvSpPr>
          <p:cNvPr id="241" name="Google Shape;241;p19"/>
          <p:cNvSpPr txBox="1"/>
          <p:nvPr>
            <p:ph idx="1" type="body"/>
          </p:nvPr>
        </p:nvSpPr>
        <p:spPr>
          <a:xfrm>
            <a:off x="4072250" y="719975"/>
            <a:ext cx="4318500" cy="1766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ru" sz="1600" u="sng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The hypothesis</a:t>
            </a:r>
            <a:r>
              <a:rPr b="1" lang="ru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:</a:t>
            </a:r>
            <a:endParaRPr b="1"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4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-"/>
            </a:pPr>
            <a:r>
              <a:rPr b="1" lang="ru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In different states, data analysts have varying income levels</a:t>
            </a:r>
            <a:endParaRPr b="1"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-"/>
            </a:pPr>
            <a:r>
              <a:rPr b="1" lang="ru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There is a significant difference in the number of vacancies between the states</a:t>
            </a:r>
            <a:endParaRPr b="1"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-"/>
            </a:pPr>
            <a:r>
              <a:rPr b="1" lang="ru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The income level of data analysts is above the state average</a:t>
            </a:r>
            <a:endParaRPr b="1"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600">
                <a:latin typeface="Open Sans"/>
                <a:ea typeface="Open Sans"/>
                <a:cs typeface="Open Sans"/>
                <a:sym typeface="Open Sans"/>
              </a:rPr>
              <a:t>Project Overview</a:t>
            </a:r>
            <a:endParaRPr sz="3600"/>
          </a:p>
        </p:txBody>
      </p:sp>
      <p:sp>
        <p:nvSpPr>
          <p:cNvPr id="247" name="Google Shape;247;p20"/>
          <p:cNvSpPr txBox="1"/>
          <p:nvPr>
            <p:ph idx="1" type="body"/>
          </p:nvPr>
        </p:nvSpPr>
        <p:spPr>
          <a:xfrm>
            <a:off x="1297500" y="1189650"/>
            <a:ext cx="7038900" cy="328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200">
                <a:latin typeface="Roboto"/>
                <a:ea typeface="Roboto"/>
                <a:cs typeface="Roboto"/>
                <a:sym typeface="Roboto"/>
              </a:rPr>
              <a:t>The main goal of the research was to determine the position of data analysts in the income hierarchy across different states.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4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200">
                <a:latin typeface="Roboto"/>
                <a:ea typeface="Roboto"/>
                <a:cs typeface="Roboto"/>
                <a:sym typeface="Roboto"/>
              </a:rPr>
              <a:t>The </a:t>
            </a:r>
            <a:r>
              <a:rPr lang="ru" sz="1200">
                <a:latin typeface="Roboto"/>
                <a:ea typeface="Roboto"/>
                <a:cs typeface="Roboto"/>
                <a:sym typeface="Roboto"/>
              </a:rPr>
              <a:t>hypothesis</a:t>
            </a:r>
            <a:r>
              <a:rPr lang="ru" sz="1200">
                <a:latin typeface="Roboto"/>
                <a:ea typeface="Roboto"/>
                <a:cs typeface="Roboto"/>
                <a:sym typeface="Roboto"/>
              </a:rPr>
              <a:t>: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40000"/>
              </a:lnSpc>
              <a:spcBef>
                <a:spcPts val="1200"/>
              </a:spcBef>
              <a:spcAft>
                <a:spcPts val="0"/>
              </a:spcAft>
              <a:buSzPts val="1200"/>
              <a:buFont typeface="Roboto"/>
              <a:buChar char="-"/>
            </a:pPr>
            <a:r>
              <a:rPr lang="ru" sz="1200">
                <a:latin typeface="Roboto"/>
                <a:ea typeface="Roboto"/>
                <a:cs typeface="Roboto"/>
                <a:sym typeface="Roboto"/>
              </a:rPr>
              <a:t>In different states, data analysts have varying income levels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-"/>
            </a:pPr>
            <a:r>
              <a:rPr lang="ru" sz="1200">
                <a:latin typeface="Roboto"/>
                <a:ea typeface="Roboto"/>
                <a:cs typeface="Roboto"/>
                <a:sym typeface="Roboto"/>
              </a:rPr>
              <a:t>There is a significant difference in the number of vacancies between the states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-"/>
            </a:pPr>
            <a:r>
              <a:rPr lang="ru" sz="1200">
                <a:latin typeface="Roboto"/>
                <a:ea typeface="Roboto"/>
                <a:cs typeface="Roboto"/>
                <a:sym typeface="Roboto"/>
              </a:rPr>
              <a:t>The income level of data analysts is above the state average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630000" rtl="0" algn="l">
              <a:lnSpc>
                <a:spcPct val="14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4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4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4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600">
                <a:latin typeface="Open Sans"/>
                <a:ea typeface="Open Sans"/>
                <a:cs typeface="Open Sans"/>
                <a:sym typeface="Open Sans"/>
              </a:rPr>
              <a:t>Project Overview</a:t>
            </a:r>
            <a:endParaRPr sz="3600"/>
          </a:p>
        </p:txBody>
      </p:sp>
      <p:sp>
        <p:nvSpPr>
          <p:cNvPr id="253" name="Google Shape;253;p21"/>
          <p:cNvSpPr txBox="1"/>
          <p:nvPr>
            <p:ph idx="1" type="body"/>
          </p:nvPr>
        </p:nvSpPr>
        <p:spPr>
          <a:xfrm>
            <a:off x="1297500" y="1189650"/>
            <a:ext cx="7038900" cy="328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630000" rtl="0" algn="l">
              <a:lnSpc>
                <a:spcPct val="14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Open Sans"/>
              <a:buChar char="●"/>
            </a:pPr>
            <a:r>
              <a:rPr lang="ru" sz="1200">
                <a:latin typeface="Roboto"/>
                <a:ea typeface="Roboto"/>
                <a:cs typeface="Roboto"/>
                <a:sym typeface="Roboto"/>
              </a:rPr>
              <a:t>The sources: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4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200">
                <a:latin typeface="Roboto"/>
                <a:ea typeface="Roboto"/>
                <a:cs typeface="Roboto"/>
                <a:sym typeface="Roboto"/>
              </a:rPr>
              <a:t>-  </a:t>
            </a:r>
            <a:r>
              <a:rPr b="1" lang="ru" sz="1200" u="sng">
                <a:latin typeface="Roboto"/>
                <a:ea typeface="Roboto"/>
                <a:cs typeface="Roboto"/>
                <a:sym typeface="Roboto"/>
              </a:rPr>
              <a:t>linkedin-jobs-usa.csv</a:t>
            </a:r>
            <a:r>
              <a:rPr lang="ru" sz="1200">
                <a:latin typeface="Roboto"/>
                <a:ea typeface="Roboto"/>
                <a:cs typeface="Roboto"/>
                <a:sym typeface="Roboto"/>
              </a:rPr>
              <a:t> file (2022)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4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200">
                <a:latin typeface="Arial"/>
                <a:ea typeface="Arial"/>
                <a:cs typeface="Arial"/>
                <a:sym typeface="Arial"/>
              </a:rPr>
              <a:t>- </a:t>
            </a:r>
            <a:r>
              <a:rPr lang="ru" sz="1200" u="sng">
                <a:latin typeface="Arial"/>
                <a:ea typeface="Arial"/>
                <a:cs typeface="Arial"/>
                <a:sym typeface="Arial"/>
                <a:hlinkClick r:id="rId3"/>
              </a:rPr>
              <a:t>https://fred.stlouisfed.org</a:t>
            </a:r>
            <a:r>
              <a:rPr lang="ru" sz="1200">
                <a:latin typeface="Arial"/>
                <a:ea typeface="Arial"/>
                <a:cs typeface="Arial"/>
                <a:sym typeface="Arial"/>
              </a:rPr>
              <a:t> -  Per Capita Personal Income by State, Annual (2022)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4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200">
                <a:latin typeface="Arial"/>
                <a:ea typeface="Arial"/>
                <a:cs typeface="Arial"/>
                <a:sym typeface="Arial"/>
              </a:rPr>
              <a:t>-  </a:t>
            </a:r>
            <a:r>
              <a:rPr lang="ru" sz="1200" u="sng">
                <a:latin typeface="Arial"/>
                <a:ea typeface="Arial"/>
                <a:cs typeface="Arial"/>
                <a:sym typeface="Arial"/>
                <a:hlinkClick r:id="rId4"/>
              </a:rPr>
              <a:t>https://worldpopulationreview.com/states</a:t>
            </a:r>
            <a:r>
              <a:rPr lang="ru" sz="1200">
                <a:latin typeface="Arial"/>
                <a:ea typeface="Arial"/>
                <a:cs typeface="Arial"/>
                <a:sym typeface="Arial"/>
              </a:rPr>
              <a:t> - US States - Ranked by Population (2022)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-304800" lvl="0" marL="630000" rtl="0" algn="l">
              <a:lnSpc>
                <a:spcPct val="14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Open Sans"/>
              <a:buChar char="●"/>
            </a:pPr>
            <a:r>
              <a:rPr lang="ru" sz="1200">
                <a:latin typeface="Roboto"/>
                <a:ea typeface="Roboto"/>
                <a:cs typeface="Roboto"/>
                <a:sym typeface="Roboto"/>
              </a:rPr>
              <a:t>The analysis focuses on: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-7199" lvl="0" marL="457200" rtl="0" algn="l">
              <a:lnSpc>
                <a:spcPct val="14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200">
                <a:latin typeface="Roboto"/>
                <a:ea typeface="Roboto"/>
                <a:cs typeface="Roboto"/>
                <a:sym typeface="Roboto"/>
              </a:rPr>
              <a:t> - the job market situation for data analysts across individual states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-7199" lvl="0" marL="457200" rtl="0" algn="l">
              <a:lnSpc>
                <a:spcPct val="14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200">
                <a:latin typeface="Roboto"/>
                <a:ea typeface="Roboto"/>
                <a:cs typeface="Roboto"/>
                <a:sym typeface="Roboto"/>
              </a:rPr>
              <a:t> - comparing the average offered salary to the average income level by state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262799" lvl="0" marL="457200" rtl="0" algn="l">
              <a:lnSpc>
                <a:spcPct val="14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4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4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4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600">
                <a:latin typeface="Open Sans"/>
                <a:ea typeface="Open Sans"/>
                <a:cs typeface="Open Sans"/>
                <a:sym typeface="Open Sans"/>
              </a:rPr>
              <a:t>Project Overview</a:t>
            </a:r>
            <a:endParaRPr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22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200">
                <a:latin typeface="Open Sans"/>
                <a:ea typeface="Open Sans"/>
                <a:cs typeface="Open Sans"/>
                <a:sym typeface="Open Sans"/>
              </a:rPr>
              <a:t>The structure and process of your data cleaning and analysis:</a:t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  <a:p>
            <a:pPr indent="-304799" lvl="0" marL="899999" rtl="0" algn="l">
              <a:lnSpc>
                <a:spcPct val="14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Open Sans"/>
              <a:buChar char="●"/>
            </a:pPr>
            <a:r>
              <a:rPr lang="ru" sz="1200">
                <a:latin typeface="Arial"/>
                <a:ea typeface="Arial"/>
                <a:cs typeface="Arial"/>
                <a:sym typeface="Arial"/>
              </a:rPr>
              <a:t>The </a:t>
            </a:r>
            <a:r>
              <a:rPr b="1" lang="ru" sz="1200" u="sng">
                <a:latin typeface="Arial"/>
                <a:ea typeface="Arial"/>
                <a:cs typeface="Arial"/>
                <a:sym typeface="Arial"/>
              </a:rPr>
              <a:t>linkedin-jobs-usa.csv</a:t>
            </a:r>
            <a:r>
              <a:rPr lang="ru" sz="1200">
                <a:latin typeface="Arial"/>
                <a:ea typeface="Arial"/>
                <a:cs typeface="Arial"/>
                <a:sym typeface="Arial"/>
              </a:rPr>
              <a:t> database was cleaned, sorted, and analyzed based on the following components: title, company, description, onsite_remote, salary, location, criteria, posted_date, and link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-304799" lvl="0" marL="899999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●"/>
            </a:pPr>
            <a:r>
              <a:rPr lang="ru" sz="1200">
                <a:latin typeface="Roboto"/>
                <a:ea typeface="Roboto"/>
                <a:cs typeface="Roboto"/>
                <a:sym typeface="Roboto"/>
              </a:rPr>
              <a:t>Using web scraping from the resource</a:t>
            </a:r>
            <a:r>
              <a:rPr lang="ru" sz="1200"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3"/>
              </a:rPr>
              <a:t> </a:t>
            </a:r>
            <a:r>
              <a:rPr b="1" lang="ru" sz="1200" u="sng">
                <a:latin typeface="Roboto"/>
                <a:ea typeface="Roboto"/>
                <a:cs typeface="Roboto"/>
                <a:sym typeface="Roboto"/>
                <a:hlinkClick r:id="rId4"/>
              </a:rPr>
              <a:t>https://fred.stlouisfed.org</a:t>
            </a:r>
            <a:r>
              <a:rPr lang="ru" sz="1200">
                <a:latin typeface="Roboto"/>
                <a:ea typeface="Roboto"/>
                <a:cs typeface="Roboto"/>
                <a:sym typeface="Roboto"/>
              </a:rPr>
              <a:t>, data on average income per capita by state was obtained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-304799" lvl="0" marL="899999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●"/>
            </a:pPr>
            <a:r>
              <a:rPr lang="ru" sz="1200">
                <a:latin typeface="Roboto"/>
                <a:ea typeface="Roboto"/>
                <a:cs typeface="Roboto"/>
                <a:sym typeface="Roboto"/>
              </a:rPr>
              <a:t>Using web scraping from the resource</a:t>
            </a:r>
            <a:r>
              <a:rPr lang="ru" sz="1200"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5"/>
              </a:rPr>
              <a:t> </a:t>
            </a:r>
            <a:r>
              <a:rPr b="1" lang="ru" sz="1200" u="sng">
                <a:latin typeface="Roboto"/>
                <a:ea typeface="Roboto"/>
                <a:cs typeface="Roboto"/>
                <a:sym typeface="Roboto"/>
              </a:rPr>
              <a:t>https://worldpopulationreview.com/states</a:t>
            </a:r>
            <a:r>
              <a:rPr lang="ru" sz="1200">
                <a:latin typeface="Roboto"/>
                <a:ea typeface="Roboto"/>
                <a:cs typeface="Roboto"/>
                <a:sym typeface="Roboto"/>
              </a:rPr>
              <a:t>, data on population by state was obtained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4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600">
                <a:latin typeface="Open Sans"/>
                <a:ea typeface="Open Sans"/>
                <a:cs typeface="Open Sans"/>
                <a:sym typeface="Open Sans"/>
              </a:rPr>
              <a:t>Data Wrangling and Cleaning</a:t>
            </a:r>
            <a:endParaRPr sz="3600"/>
          </a:p>
        </p:txBody>
      </p:sp>
      <p:sp>
        <p:nvSpPr>
          <p:cNvPr id="265" name="Google Shape;265;p23"/>
          <p:cNvSpPr txBox="1"/>
          <p:nvPr/>
        </p:nvSpPr>
        <p:spPr>
          <a:xfrm>
            <a:off x="1297500" y="17436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66" name="Google Shape;266;p23"/>
          <p:cNvSpPr txBox="1"/>
          <p:nvPr>
            <p:ph idx="1" type="body"/>
          </p:nvPr>
        </p:nvSpPr>
        <p:spPr>
          <a:xfrm>
            <a:off x="2030400" y="1743675"/>
            <a:ext cx="5877300" cy="80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200">
                <a:latin typeface="Arial"/>
                <a:ea typeface="Arial"/>
                <a:cs typeface="Arial"/>
                <a:sym typeface="Arial"/>
              </a:rPr>
              <a:t>The data used for the analysis from </a:t>
            </a:r>
            <a:r>
              <a:rPr b="1" lang="ru" sz="1200" u="sng">
                <a:latin typeface="Arial"/>
                <a:ea typeface="Arial"/>
                <a:cs typeface="Arial"/>
                <a:sym typeface="Arial"/>
              </a:rPr>
              <a:t>linkedin-jobs-usa.csv</a:t>
            </a:r>
            <a:r>
              <a:rPr lang="ru" sz="1200">
                <a:latin typeface="Arial"/>
                <a:ea typeface="Arial"/>
                <a:cs typeface="Arial"/>
                <a:sym typeface="Arial"/>
              </a:rPr>
              <a:t> included, the following components: title, description, salary, location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67" name="Google Shape;267;p23"/>
          <p:cNvSpPr txBox="1"/>
          <p:nvPr/>
        </p:nvSpPr>
        <p:spPr>
          <a:xfrm>
            <a:off x="1297500" y="2658481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68" name="Google Shape;268;p23"/>
          <p:cNvSpPr txBox="1"/>
          <p:nvPr>
            <p:ph idx="1" type="body"/>
          </p:nvPr>
        </p:nvSpPr>
        <p:spPr>
          <a:xfrm>
            <a:off x="2030400" y="2658513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ru">
                <a:solidFill>
                  <a:srgbClr val="FFFFFF"/>
                </a:solidFill>
              </a:rPr>
              <a:t>The “salary” component was cleaned and </a:t>
            </a:r>
            <a:r>
              <a:rPr lang="ru">
                <a:solidFill>
                  <a:srgbClr val="FFFFFF"/>
                </a:solidFill>
              </a:rPr>
              <a:t>filled and dropped, the “location” component was cleaned, the “title” component was grouped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69" name="Google Shape;269;p23"/>
          <p:cNvSpPr txBox="1"/>
          <p:nvPr/>
        </p:nvSpPr>
        <p:spPr>
          <a:xfrm>
            <a:off x="1297500" y="35733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3</a:t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70" name="Google Shape;270;p23"/>
          <p:cNvSpPr txBox="1"/>
          <p:nvPr>
            <p:ph idx="1" type="body"/>
          </p:nvPr>
        </p:nvSpPr>
        <p:spPr>
          <a:xfrm>
            <a:off x="2030400" y="3573363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ru" sz="1200">
                <a:latin typeface="Open Sans"/>
                <a:ea typeface="Open Sans"/>
                <a:cs typeface="Open Sans"/>
                <a:sym typeface="Open Sans"/>
              </a:rPr>
              <a:t>Web screening was an typical assignment </a:t>
            </a:r>
            <a:r>
              <a:rPr lang="ru" sz="1200">
                <a:latin typeface="Open Sans"/>
                <a:ea typeface="Open Sans"/>
                <a:cs typeface="Open Sans"/>
                <a:sym typeface="Open Sans"/>
              </a:rPr>
              <a:t>without</a:t>
            </a:r>
            <a:r>
              <a:rPr lang="ru" sz="1200">
                <a:latin typeface="Open Sans"/>
                <a:ea typeface="Open Sans"/>
                <a:cs typeface="Open Sans"/>
                <a:sym typeface="Open Sans"/>
              </a:rPr>
              <a:t> any issue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rPr b="1" lang="ru" sz="3600">
                <a:latin typeface="Open Sans"/>
                <a:ea typeface="Open Sans"/>
                <a:cs typeface="Open Sans"/>
                <a:sym typeface="Open Sans"/>
              </a:rPr>
              <a:t>Teamwork &amp; Project Management</a:t>
            </a:r>
            <a:r>
              <a:rPr lang="ru" sz="3600"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3600"/>
          </a:p>
        </p:txBody>
      </p:sp>
      <p:sp>
        <p:nvSpPr>
          <p:cNvPr id="276" name="Google Shape;276;p2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4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800"/>
              </a:spcBef>
              <a:spcAft>
                <a:spcPts val="0"/>
              </a:spcAft>
              <a:buSzPts val="1200"/>
              <a:buFont typeface="Arial"/>
              <a:buChar char="●"/>
            </a:pPr>
            <a:r>
              <a:rPr lang="ru" sz="1200">
                <a:latin typeface="Arial"/>
                <a:ea typeface="Arial"/>
                <a:cs typeface="Arial"/>
                <a:sym typeface="Arial"/>
              </a:rPr>
              <a:t>New ideas emerged during project preparation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●"/>
            </a:pPr>
            <a:r>
              <a:rPr lang="ru" sz="1200">
                <a:latin typeface="Arial"/>
                <a:ea typeface="Arial"/>
                <a:cs typeface="Arial"/>
                <a:sym typeface="Arial"/>
              </a:rPr>
              <a:t>Not all ideas could be implemented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●"/>
            </a:pPr>
            <a:r>
              <a:rPr lang="ru" sz="1200">
                <a:latin typeface="Arial"/>
                <a:ea typeface="Arial"/>
                <a:cs typeface="Arial"/>
                <a:sym typeface="Arial"/>
              </a:rPr>
              <a:t>Some of the ideas ultimately proved to be ineffective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200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rPr b="1" lang="ru" sz="3600">
                <a:latin typeface="Open Sans"/>
                <a:ea typeface="Open Sans"/>
                <a:cs typeface="Open Sans"/>
                <a:sym typeface="Open Sans"/>
              </a:rPr>
              <a:t>Major Obstacle</a:t>
            </a:r>
            <a:endParaRPr sz="3600"/>
          </a:p>
        </p:txBody>
      </p:sp>
      <p:sp>
        <p:nvSpPr>
          <p:cNvPr id="282" name="Google Shape;282;p2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●"/>
            </a:pPr>
            <a:r>
              <a:rPr lang="ru" sz="1200">
                <a:latin typeface="Arial"/>
                <a:ea typeface="Arial"/>
                <a:cs typeface="Arial"/>
                <a:sym typeface="Arial"/>
              </a:rPr>
              <a:t>Absence of time-correlated information in line with the database led to the initial idea being altered during work and attempts to find the required information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1600"/>
              </a:spcBef>
              <a:spcAft>
                <a:spcPts val="0"/>
              </a:spcAft>
              <a:buSzPts val="1200"/>
              <a:buFont typeface="Arial"/>
              <a:buChar char="●"/>
            </a:pPr>
            <a:r>
              <a:rPr lang="ru" sz="1200">
                <a:latin typeface="Arial"/>
                <a:ea typeface="Arial"/>
                <a:cs typeface="Arial"/>
                <a:sym typeface="Arial"/>
              </a:rPr>
              <a:t>Not all websites are easily scraped, sometimes requiring alternative sources of information that may not align with the initial queries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1600"/>
              </a:spcBef>
              <a:spcAft>
                <a:spcPts val="0"/>
              </a:spcAft>
              <a:buSzPts val="1200"/>
              <a:buFont typeface="Arial"/>
              <a:buChar char="●"/>
            </a:pPr>
            <a:r>
              <a:rPr lang="ru" sz="1200">
                <a:latin typeface="Roboto"/>
                <a:ea typeface="Roboto"/>
                <a:cs typeface="Roboto"/>
                <a:sym typeface="Roboto"/>
              </a:rPr>
              <a:t>The quality of initial information in the database significantly impacts the success of the research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